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  <p:sldMasterId id="2147483663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4" r:id="rId5"/>
    <p:sldId id="286" r:id="rId6"/>
    <p:sldId id="275" r:id="rId7"/>
    <p:sldId id="313" r:id="rId8"/>
    <p:sldId id="287" r:id="rId9"/>
    <p:sldId id="282" r:id="rId10"/>
    <p:sldId id="288" r:id="rId11"/>
    <p:sldId id="262" r:id="rId12"/>
    <p:sldId id="309" r:id="rId13"/>
    <p:sldId id="280" r:id="rId14"/>
    <p:sldId id="293" r:id="rId15"/>
    <p:sldId id="314" r:id="rId16"/>
    <p:sldId id="301" r:id="rId17"/>
    <p:sldId id="292" r:id="rId18"/>
    <p:sldId id="305" r:id="rId19"/>
    <p:sldId id="318" r:id="rId20"/>
  </p:sldIdLst>
  <p:sldSz cx="9144000" cy="6858000" type="screen4x3"/>
  <p:notesSz cx="7010400" cy="9296400"/>
  <p:embeddedFontLs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Perpetua" panose="02020502060401020303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4" autoAdjust="0"/>
    <p:restoredTop sz="92280" autoAdjust="0"/>
  </p:normalViewPr>
  <p:slideViewPr>
    <p:cSldViewPr>
      <p:cViewPr varScale="1">
        <p:scale>
          <a:sx n="68" d="100"/>
          <a:sy n="68" d="100"/>
        </p:scale>
        <p:origin x="15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24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9C5DA-53FB-4ABC-B132-6057199E3C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BFCC3-52CB-4FD7-A04C-35D6521C2E3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Public Hearing</a:t>
          </a:r>
        </a:p>
        <a:p>
          <a:r>
            <a:rPr lang="en-US" dirty="0" smtClean="0"/>
            <a:t>Tuesday,</a:t>
          </a:r>
        </a:p>
        <a:p>
          <a:r>
            <a:rPr lang="en-US" dirty="0" smtClean="0"/>
            <a:t>July 5</a:t>
          </a:r>
          <a:endParaRPr lang="en-US" dirty="0"/>
        </a:p>
      </dgm:t>
    </dgm:pt>
    <dgm:pt modelId="{F449CAEF-1473-4D59-B681-FC06D0A77E07}" type="parTrans" cxnId="{4928A99B-4A6C-4B5B-880A-6DDBC13BA42D}">
      <dgm:prSet/>
      <dgm:spPr/>
      <dgm:t>
        <a:bodyPr/>
        <a:lstStyle/>
        <a:p>
          <a:endParaRPr lang="en-US"/>
        </a:p>
      </dgm:t>
    </dgm:pt>
    <dgm:pt modelId="{43E4E0DB-0A88-42D8-AB8B-99731D34229E}" type="sibTrans" cxnId="{4928A99B-4A6C-4B5B-880A-6DDBC13BA42D}">
      <dgm:prSet/>
      <dgm:spPr/>
      <dgm:t>
        <a:bodyPr/>
        <a:lstStyle/>
        <a:p>
          <a:endParaRPr lang="en-US"/>
        </a:p>
      </dgm:t>
    </dgm:pt>
    <dgm:pt modelId="{6E17D8B0-A17C-4FB9-ABD6-74B9BC43A0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Public Hearing</a:t>
          </a:r>
        </a:p>
        <a:p>
          <a:r>
            <a:rPr lang="en-US" dirty="0" smtClean="0"/>
            <a:t> Tuesday, </a:t>
          </a:r>
        </a:p>
        <a:p>
          <a:r>
            <a:rPr lang="en-US" dirty="0" smtClean="0"/>
            <a:t> July 19</a:t>
          </a:r>
          <a:endParaRPr lang="en-US" dirty="0"/>
        </a:p>
      </dgm:t>
    </dgm:pt>
    <dgm:pt modelId="{02BEA073-2351-43E2-80F4-68114176C434}" type="parTrans" cxnId="{81223E88-DB6F-4082-910E-D721908768D8}">
      <dgm:prSet/>
      <dgm:spPr/>
      <dgm:t>
        <a:bodyPr/>
        <a:lstStyle/>
        <a:p>
          <a:endParaRPr lang="en-US"/>
        </a:p>
      </dgm:t>
    </dgm:pt>
    <dgm:pt modelId="{D278656A-E14A-4107-BDFF-C61DABEC1839}" type="sibTrans" cxnId="{81223E88-DB6F-4082-910E-D721908768D8}">
      <dgm:prSet/>
      <dgm:spPr/>
      <dgm:t>
        <a:bodyPr/>
        <a:lstStyle/>
        <a:p>
          <a:endParaRPr lang="en-US"/>
        </a:p>
      </dgm:t>
    </dgm:pt>
    <dgm:pt modelId="{029B158E-DCBF-489F-A77C-EC25EDE9051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Public Hearing </a:t>
          </a:r>
        </a:p>
        <a:p>
          <a:r>
            <a:rPr lang="en-US" dirty="0" smtClean="0"/>
            <a:t>Thursday, </a:t>
          </a:r>
        </a:p>
        <a:p>
          <a:r>
            <a:rPr lang="en-US" dirty="0" smtClean="0"/>
            <a:t>July 21</a:t>
          </a:r>
          <a:endParaRPr lang="en-US" dirty="0"/>
        </a:p>
      </dgm:t>
    </dgm:pt>
    <dgm:pt modelId="{111D834C-17F9-4AF2-AA49-D5AFB91C42BB}" type="parTrans" cxnId="{A1CC92E1-D8DE-4189-B81C-D2DF46E6F014}">
      <dgm:prSet/>
      <dgm:spPr/>
      <dgm:t>
        <a:bodyPr/>
        <a:lstStyle/>
        <a:p>
          <a:endParaRPr lang="en-US"/>
        </a:p>
      </dgm:t>
    </dgm:pt>
    <dgm:pt modelId="{45D6336F-3E5F-4A28-AA00-7C6894524D05}" type="sibTrans" cxnId="{A1CC92E1-D8DE-4189-B81C-D2DF46E6F014}">
      <dgm:prSet/>
      <dgm:spPr/>
      <dgm:t>
        <a:bodyPr/>
        <a:lstStyle/>
        <a:p>
          <a:endParaRPr lang="en-US"/>
        </a:p>
      </dgm:t>
    </dgm:pt>
    <dgm:pt modelId="{ABBEF019-BEA7-49A5-9F90-DC1EA35A5D4D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Adopt All County Rates Thursday,        July 21</a:t>
          </a:r>
          <a:endParaRPr lang="en-US" dirty="0"/>
        </a:p>
      </dgm:t>
    </dgm:pt>
    <dgm:pt modelId="{83C42FDC-CC41-4BA8-AE06-3C9755C6461B}" type="parTrans" cxnId="{FB9D61F0-1FD4-446B-9E5D-88A9A25F0AC3}">
      <dgm:prSet/>
      <dgm:spPr/>
      <dgm:t>
        <a:bodyPr/>
        <a:lstStyle/>
        <a:p>
          <a:endParaRPr lang="en-US"/>
        </a:p>
      </dgm:t>
    </dgm:pt>
    <dgm:pt modelId="{40A1E14D-962D-4745-B43E-F83662DCD965}" type="sibTrans" cxnId="{FB9D61F0-1FD4-446B-9E5D-88A9A25F0AC3}">
      <dgm:prSet/>
      <dgm:spPr/>
      <dgm:t>
        <a:bodyPr/>
        <a:lstStyle/>
        <a:p>
          <a:endParaRPr lang="en-US"/>
        </a:p>
      </dgm:t>
    </dgm:pt>
    <dgm:pt modelId="{03465447-B69E-460B-B2F2-E5E3EC1131D4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Advertise Proposed M&amp;O Rate in Sunday,  June 26 Cherokee Tribune</a:t>
          </a:r>
          <a:endParaRPr lang="en-US" dirty="0"/>
        </a:p>
      </dgm:t>
    </dgm:pt>
    <dgm:pt modelId="{7E753B66-9C7C-4073-9628-D4209BFA11E2}" type="parTrans" cxnId="{4080CB0B-AFA0-4330-A033-F4FC138B457F}">
      <dgm:prSet/>
      <dgm:spPr/>
      <dgm:t>
        <a:bodyPr/>
        <a:lstStyle/>
        <a:p>
          <a:endParaRPr lang="en-US"/>
        </a:p>
      </dgm:t>
    </dgm:pt>
    <dgm:pt modelId="{13F43081-0DDA-43DD-A872-70FE10C02553}" type="sibTrans" cxnId="{4080CB0B-AFA0-4330-A033-F4FC138B457F}">
      <dgm:prSet/>
      <dgm:spPr/>
      <dgm:t>
        <a:bodyPr/>
        <a:lstStyle/>
        <a:p>
          <a:endParaRPr lang="en-US"/>
        </a:p>
      </dgm:t>
    </dgm:pt>
    <dgm:pt modelId="{CC982A7A-554A-4229-BD99-24125D72E5C0}" type="pres">
      <dgm:prSet presAssocID="{AD79C5DA-53FB-4ABC-B132-6057199E3C7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14774-660C-43FE-AD1D-EDC88813DDDF}" type="pres">
      <dgm:prSet presAssocID="{AD79C5DA-53FB-4ABC-B132-6057199E3C7B}" presName="arrow" presStyleLbl="bgShp" presStyleIdx="0" presStyleCnt="1" custScaleX="117647"/>
      <dgm:spPr>
        <a:solidFill>
          <a:srgbClr val="99CCFF"/>
        </a:solidFill>
      </dgm:spPr>
    </dgm:pt>
    <dgm:pt modelId="{2B8897A3-869F-4FC5-BD7C-665B8A26873E}" type="pres">
      <dgm:prSet presAssocID="{AD79C5DA-53FB-4ABC-B132-6057199E3C7B}" presName="linearProcess" presStyleCnt="0"/>
      <dgm:spPr/>
    </dgm:pt>
    <dgm:pt modelId="{A3DDA628-2317-4D78-9C27-52A2001FA9A9}" type="pres">
      <dgm:prSet presAssocID="{03465447-B69E-460B-B2F2-E5E3EC1131D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C7D11-9F60-4181-B2D2-001F5C03F971}" type="pres">
      <dgm:prSet presAssocID="{13F43081-0DDA-43DD-A872-70FE10C02553}" presName="sibTrans" presStyleCnt="0"/>
      <dgm:spPr/>
    </dgm:pt>
    <dgm:pt modelId="{CAB52AB5-B07A-4434-B2FC-4CAC1D3D044C}" type="pres">
      <dgm:prSet presAssocID="{9F0BFCC3-52CB-4FD7-A04C-35D6521C2E3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D5245-0DC8-4EEE-A2F9-BFE83B9B4513}" type="pres">
      <dgm:prSet presAssocID="{43E4E0DB-0A88-42D8-AB8B-99731D34229E}" presName="sibTrans" presStyleCnt="0"/>
      <dgm:spPr/>
    </dgm:pt>
    <dgm:pt modelId="{5B750DA1-87F1-4428-8D2B-1EC1B7679221}" type="pres">
      <dgm:prSet presAssocID="{6E17D8B0-A17C-4FB9-ABD6-74B9BC43A06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867B3-9AE6-4219-8FD1-16AB1E796AC3}" type="pres">
      <dgm:prSet presAssocID="{D278656A-E14A-4107-BDFF-C61DABEC1839}" presName="sibTrans" presStyleCnt="0"/>
      <dgm:spPr/>
    </dgm:pt>
    <dgm:pt modelId="{2793D651-43D2-481F-B846-BB1217379425}" type="pres">
      <dgm:prSet presAssocID="{029B158E-DCBF-489F-A77C-EC25EDE9051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DACC0-BAEF-4627-8426-D12C55E0034B}" type="pres">
      <dgm:prSet presAssocID="{45D6336F-3E5F-4A28-AA00-7C6894524D05}" presName="sibTrans" presStyleCnt="0"/>
      <dgm:spPr/>
    </dgm:pt>
    <dgm:pt modelId="{4AC905FF-F075-4E60-B526-84A272A69CD1}" type="pres">
      <dgm:prSet presAssocID="{ABBEF019-BEA7-49A5-9F90-DC1EA35A5D4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50078-9FFD-42B9-85A9-1D2D621B3A9B}" type="presOf" srcId="{ABBEF019-BEA7-49A5-9F90-DC1EA35A5D4D}" destId="{4AC905FF-F075-4E60-B526-84A272A69CD1}" srcOrd="0" destOrd="0" presId="urn:microsoft.com/office/officeart/2005/8/layout/hProcess9"/>
    <dgm:cxn modelId="{7AF1FD2E-8C74-4F1A-A3B0-C065493E95AB}" type="presOf" srcId="{6E17D8B0-A17C-4FB9-ABD6-74B9BC43A060}" destId="{5B750DA1-87F1-4428-8D2B-1EC1B7679221}" srcOrd="0" destOrd="0" presId="urn:microsoft.com/office/officeart/2005/8/layout/hProcess9"/>
    <dgm:cxn modelId="{6B4D7969-7820-40D0-BEDF-170E35ED9F94}" type="presOf" srcId="{9F0BFCC3-52CB-4FD7-A04C-35D6521C2E3B}" destId="{CAB52AB5-B07A-4434-B2FC-4CAC1D3D044C}" srcOrd="0" destOrd="0" presId="urn:microsoft.com/office/officeart/2005/8/layout/hProcess9"/>
    <dgm:cxn modelId="{81223E88-DB6F-4082-910E-D721908768D8}" srcId="{AD79C5DA-53FB-4ABC-B132-6057199E3C7B}" destId="{6E17D8B0-A17C-4FB9-ABD6-74B9BC43A060}" srcOrd="2" destOrd="0" parTransId="{02BEA073-2351-43E2-80F4-68114176C434}" sibTransId="{D278656A-E14A-4107-BDFF-C61DABEC1839}"/>
    <dgm:cxn modelId="{3E329B43-A10D-4887-8F12-6E899CE2CFC1}" type="presOf" srcId="{03465447-B69E-460B-B2F2-E5E3EC1131D4}" destId="{A3DDA628-2317-4D78-9C27-52A2001FA9A9}" srcOrd="0" destOrd="0" presId="urn:microsoft.com/office/officeart/2005/8/layout/hProcess9"/>
    <dgm:cxn modelId="{A1CC92E1-D8DE-4189-B81C-D2DF46E6F014}" srcId="{AD79C5DA-53FB-4ABC-B132-6057199E3C7B}" destId="{029B158E-DCBF-489F-A77C-EC25EDE90518}" srcOrd="3" destOrd="0" parTransId="{111D834C-17F9-4AF2-AA49-D5AFB91C42BB}" sibTransId="{45D6336F-3E5F-4A28-AA00-7C6894524D05}"/>
    <dgm:cxn modelId="{DBD1EEA7-AB64-45DC-9D6F-56CC580FB6F8}" type="presOf" srcId="{029B158E-DCBF-489F-A77C-EC25EDE90518}" destId="{2793D651-43D2-481F-B846-BB1217379425}" srcOrd="0" destOrd="0" presId="urn:microsoft.com/office/officeart/2005/8/layout/hProcess9"/>
    <dgm:cxn modelId="{4080CB0B-AFA0-4330-A033-F4FC138B457F}" srcId="{AD79C5DA-53FB-4ABC-B132-6057199E3C7B}" destId="{03465447-B69E-460B-B2F2-E5E3EC1131D4}" srcOrd="0" destOrd="0" parTransId="{7E753B66-9C7C-4073-9628-D4209BFA11E2}" sibTransId="{13F43081-0DDA-43DD-A872-70FE10C02553}"/>
    <dgm:cxn modelId="{4928A99B-4A6C-4B5B-880A-6DDBC13BA42D}" srcId="{AD79C5DA-53FB-4ABC-B132-6057199E3C7B}" destId="{9F0BFCC3-52CB-4FD7-A04C-35D6521C2E3B}" srcOrd="1" destOrd="0" parTransId="{F449CAEF-1473-4D59-B681-FC06D0A77E07}" sibTransId="{43E4E0DB-0A88-42D8-AB8B-99731D34229E}"/>
    <dgm:cxn modelId="{FB9D61F0-1FD4-446B-9E5D-88A9A25F0AC3}" srcId="{AD79C5DA-53FB-4ABC-B132-6057199E3C7B}" destId="{ABBEF019-BEA7-49A5-9F90-DC1EA35A5D4D}" srcOrd="4" destOrd="0" parTransId="{83C42FDC-CC41-4BA8-AE06-3C9755C6461B}" sibTransId="{40A1E14D-962D-4745-B43E-F83662DCD965}"/>
    <dgm:cxn modelId="{F80235BD-F665-4E3E-8F99-454145DE69F8}" type="presOf" srcId="{AD79C5DA-53FB-4ABC-B132-6057199E3C7B}" destId="{CC982A7A-554A-4229-BD99-24125D72E5C0}" srcOrd="0" destOrd="0" presId="urn:microsoft.com/office/officeart/2005/8/layout/hProcess9"/>
    <dgm:cxn modelId="{D06AE687-7C66-425A-A725-B3CC4607520F}" type="presParOf" srcId="{CC982A7A-554A-4229-BD99-24125D72E5C0}" destId="{7BF14774-660C-43FE-AD1D-EDC88813DDDF}" srcOrd="0" destOrd="0" presId="urn:microsoft.com/office/officeart/2005/8/layout/hProcess9"/>
    <dgm:cxn modelId="{C6FE1379-C3A5-4244-8ABC-5EF8EEAB89EC}" type="presParOf" srcId="{CC982A7A-554A-4229-BD99-24125D72E5C0}" destId="{2B8897A3-869F-4FC5-BD7C-665B8A26873E}" srcOrd="1" destOrd="0" presId="urn:microsoft.com/office/officeart/2005/8/layout/hProcess9"/>
    <dgm:cxn modelId="{D4A2EA5A-FFE7-4FB4-A1DC-0ABEE5247C11}" type="presParOf" srcId="{2B8897A3-869F-4FC5-BD7C-665B8A26873E}" destId="{A3DDA628-2317-4D78-9C27-52A2001FA9A9}" srcOrd="0" destOrd="0" presId="urn:microsoft.com/office/officeart/2005/8/layout/hProcess9"/>
    <dgm:cxn modelId="{0AAF3543-D57D-4A79-B16D-649253454072}" type="presParOf" srcId="{2B8897A3-869F-4FC5-BD7C-665B8A26873E}" destId="{F34C7D11-9F60-4181-B2D2-001F5C03F971}" srcOrd="1" destOrd="0" presId="urn:microsoft.com/office/officeart/2005/8/layout/hProcess9"/>
    <dgm:cxn modelId="{F4C5E79C-143B-4FA7-B6D8-71A3B8E71B06}" type="presParOf" srcId="{2B8897A3-869F-4FC5-BD7C-665B8A26873E}" destId="{CAB52AB5-B07A-4434-B2FC-4CAC1D3D044C}" srcOrd="2" destOrd="0" presId="urn:microsoft.com/office/officeart/2005/8/layout/hProcess9"/>
    <dgm:cxn modelId="{27553A0C-3DE1-4F67-BA37-A33F9E97026D}" type="presParOf" srcId="{2B8897A3-869F-4FC5-BD7C-665B8A26873E}" destId="{994D5245-0DC8-4EEE-A2F9-BFE83B9B4513}" srcOrd="3" destOrd="0" presId="urn:microsoft.com/office/officeart/2005/8/layout/hProcess9"/>
    <dgm:cxn modelId="{DE3BF78E-9A2E-4AF2-BBEB-C5B19AF0D86E}" type="presParOf" srcId="{2B8897A3-869F-4FC5-BD7C-665B8A26873E}" destId="{5B750DA1-87F1-4428-8D2B-1EC1B7679221}" srcOrd="4" destOrd="0" presId="urn:microsoft.com/office/officeart/2005/8/layout/hProcess9"/>
    <dgm:cxn modelId="{C7036CCA-628A-4776-8440-1CE4979B51BD}" type="presParOf" srcId="{2B8897A3-869F-4FC5-BD7C-665B8A26873E}" destId="{D69867B3-9AE6-4219-8FD1-16AB1E796AC3}" srcOrd="5" destOrd="0" presId="urn:microsoft.com/office/officeart/2005/8/layout/hProcess9"/>
    <dgm:cxn modelId="{D19C2511-0683-4AE4-BFDC-7F0D86602603}" type="presParOf" srcId="{2B8897A3-869F-4FC5-BD7C-665B8A26873E}" destId="{2793D651-43D2-481F-B846-BB1217379425}" srcOrd="6" destOrd="0" presId="urn:microsoft.com/office/officeart/2005/8/layout/hProcess9"/>
    <dgm:cxn modelId="{95828518-3624-4A0E-A84C-56E712C5BFB3}" type="presParOf" srcId="{2B8897A3-869F-4FC5-BD7C-665B8A26873E}" destId="{6ACDACC0-BAEF-4627-8426-D12C55E0034B}" srcOrd="7" destOrd="0" presId="urn:microsoft.com/office/officeart/2005/8/layout/hProcess9"/>
    <dgm:cxn modelId="{FF893708-B70E-4490-9A33-23B044CEB28B}" type="presParOf" srcId="{2B8897A3-869F-4FC5-BD7C-665B8A26873E}" destId="{4AC905FF-F075-4E60-B526-84A272A69CD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2" rIns="93122" bIns="465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22" tIns="46562" rIns="93122" bIns="4656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calculate the %’s by looking at the actual beginning</a:t>
            </a:r>
            <a:r>
              <a:rPr lang="en-US" baseline="0" dirty="0" smtClean="0"/>
              <a:t> and actual end of our digest for the prior year.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Final was 94.84% of first.</a:t>
            </a:r>
          </a:p>
          <a:p>
            <a:pPr marL="171350" indent="-171350">
              <a:buFont typeface="Arial" panose="020B0604020202020204" pitchFamily="34" charset="0"/>
              <a:buChar char="•"/>
            </a:pPr>
            <a:r>
              <a:rPr lang="en-US" baseline="0" dirty="0" smtClean="0"/>
              <a:t>New final was 83.78% of the ending.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1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9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2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VERSION 07.21.2016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>
                <a:solidFill>
                  <a:srgbClr val="E4E4E4">
                    <a:lumMod val="20000"/>
                    <a:lumOff val="80000"/>
                  </a:srgbClr>
                </a:solidFill>
              </a:rPr>
              <a:t>VERSION 07.21.2016</a:t>
            </a:r>
            <a:endParaRPr lang="en-US" dirty="0">
              <a:solidFill>
                <a:srgbClr val="E4E4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03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00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115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9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873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4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1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21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4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 smtClean="0">
              <a:solidFill>
                <a:srgbClr val="024E35"/>
              </a:solidFill>
              <a:latin typeface="Perpetua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 smtClean="0">
              <a:solidFill>
                <a:srgbClr val="024E35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0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633349"/>
            <a:ext cx="8686800" cy="8604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2016 Cherokee County Millage Rate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/>
          <a:lstStyle/>
          <a:p>
            <a:r>
              <a:rPr lang="en-US" dirty="0" smtClean="0"/>
              <a:t>Proposed Scenarios</a:t>
            </a:r>
          </a:p>
          <a:p>
            <a:r>
              <a:rPr lang="en-US" dirty="0" smtClean="0"/>
              <a:t>July 21, 2016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884563"/>
          </a:xfrm>
        </p:spPr>
        <p:txBody>
          <a:bodyPr/>
          <a:lstStyle/>
          <a:p>
            <a:r>
              <a:rPr lang="en-US" dirty="0" smtClean="0"/>
              <a:t>General Fund                     </a:t>
            </a:r>
            <a:r>
              <a:rPr lang="en-US" sz="3200" dirty="0" smtClean="0"/>
              <a:t>Calculating the Millage Rate –                </a:t>
            </a:r>
            <a:r>
              <a:rPr lang="en-US" sz="2800" dirty="0" smtClean="0"/>
              <a:t>Various Scenarios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pic>
        <p:nvPicPr>
          <p:cNvPr id="6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40"/>
            <a:ext cx="1072028" cy="10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1" y="5674293"/>
            <a:ext cx="7086600" cy="762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General Fund Property Tax Rates Lowered each of the past 5 years – from 5.825 in 2012 to 5.715 proposed in 2016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45952"/>
              </p:ext>
            </p:extLst>
          </p:nvPr>
        </p:nvGraphicFramePr>
        <p:xfrm>
          <a:off x="685800" y="1600200"/>
          <a:ext cx="8140700" cy="392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Worksheet" r:id="rId6" imgW="8813845" imgH="4248175" progId="Excel.Sheet.12">
                  <p:embed/>
                </p:oleObj>
              </mc:Choice>
              <mc:Fallback>
                <p:oleObj name="Worksheet" r:id="rId6" imgW="8813845" imgH="4248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1600200"/>
                        <a:ext cx="8140700" cy="3923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3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Fund Expenditures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Zero-Based Budget Expenditures (Work-in-Process)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9120" y="4747708"/>
            <a:ext cx="7627200" cy="2286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Explanations: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new Positions $326K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FAO/Paramedic Increases $170K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Operating increases $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K, WC Claims $64K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81523"/>
              </p:ext>
            </p:extLst>
          </p:nvPr>
        </p:nvGraphicFramePr>
        <p:xfrm>
          <a:off x="1108075" y="1520825"/>
          <a:ext cx="7046913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Worksheet" r:id="rId5" imgW="4848093" imgH="2800350" progId="Excel.Sheet.12">
                  <p:embed/>
                </p:oleObj>
              </mc:Choice>
              <mc:Fallback>
                <p:oleObj name="Worksheet" r:id="rId5" imgW="4848093" imgH="2800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8075" y="1520825"/>
                        <a:ext cx="7046913" cy="360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919628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Fund Revenue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Forecast </a:t>
            </a:r>
            <a:r>
              <a:rPr lang="en-US" smtClean="0"/>
              <a:t>for FY2017 </a:t>
            </a:r>
            <a:r>
              <a:rPr lang="en-US" dirty="0" smtClean="0"/>
              <a:t>(Work-in-Process)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202" y="4953000"/>
            <a:ext cx="7772400" cy="15398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Explanations: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Non-Property Taxes – TAVT +$110K,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Intangibles +$.6K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</a:rPr>
              <a:t>Charges for Services – Fire Protection fees from </a:t>
            </a:r>
            <a:r>
              <a:rPr lang="en-US" dirty="0" smtClean="0">
                <a:solidFill>
                  <a:schemeClr val="tx2"/>
                </a:solidFill>
              </a:rPr>
              <a:t>Cities +$286K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0" y="1828800"/>
            <a:ext cx="7474800" cy="2976467"/>
          </a:xfrm>
          <a:prstGeom prst="rect">
            <a:avLst/>
          </a:prstGeom>
        </p:spPr>
      </p:pic>
      <p:pic>
        <p:nvPicPr>
          <p:cNvPr id="8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919628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884563"/>
          </a:xfrm>
        </p:spPr>
        <p:txBody>
          <a:bodyPr/>
          <a:lstStyle/>
          <a:p>
            <a:r>
              <a:rPr lang="en-US" dirty="0" smtClean="0"/>
              <a:t>Fire Fund                            </a:t>
            </a:r>
            <a:r>
              <a:rPr lang="en-US" sz="3200" dirty="0" smtClean="0"/>
              <a:t>Calculating the Millage Rate –                </a:t>
            </a:r>
            <a:r>
              <a:rPr lang="en-US" sz="2800" dirty="0" smtClean="0"/>
              <a:t>Various Scenarios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pic>
        <p:nvPicPr>
          <p:cNvPr id="6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40"/>
            <a:ext cx="1072028" cy="10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262102"/>
              </p:ext>
            </p:extLst>
          </p:nvPr>
        </p:nvGraphicFramePr>
        <p:xfrm>
          <a:off x="685800" y="1676400"/>
          <a:ext cx="8121650" cy="448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Worksheet" r:id="rId6" imgW="8470922" imgH="4679927" progId="Excel.Sheet.12">
                  <p:embed/>
                </p:oleObj>
              </mc:Choice>
              <mc:Fallback>
                <p:oleObj name="Worksheet" r:id="rId6" imgW="8470922" imgH="46799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1676400"/>
                        <a:ext cx="8121650" cy="4486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6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884563"/>
          </a:xfrm>
        </p:spPr>
        <p:txBody>
          <a:bodyPr/>
          <a:lstStyle/>
          <a:p>
            <a:r>
              <a:rPr lang="en-US" dirty="0" smtClean="0"/>
              <a:t>Parks Bond Debt Service</a:t>
            </a:r>
            <a:br>
              <a:rPr lang="en-US" dirty="0" smtClean="0"/>
            </a:br>
            <a:r>
              <a:rPr lang="en-US" sz="3200" dirty="0" smtClean="0"/>
              <a:t>Calculating the Millage Rate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390" y="5562600"/>
            <a:ext cx="8229209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Total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Net Costs include repayment of the $500k loan from Unincorporated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rPr>
              <a:t>       County</a:t>
            </a:r>
            <a:r>
              <a:rPr lang="en-US" sz="2000" dirty="0" smtClean="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sz="2000" baseline="0" dirty="0" smtClean="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rPr>
              <a:t>Services Fund needed in FY2015 because of the delayed sale of Dunn</a:t>
            </a:r>
            <a:r>
              <a:rPr lang="en-US" sz="2000" dirty="0" smtClean="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rPr>
              <a:t> tract. 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The County completed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advanced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refund of the Parks Bond, which resulted in </a:t>
            </a:r>
            <a:r>
              <a:rPr lang="en-US" sz="2000" noProof="0" dirty="0" smtClean="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rPr>
              <a:t>overall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rPr>
              <a:t>      savings of $3.6M to reduce the millage rate by 0.131 mills.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8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1070425" cy="10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51031"/>
              </p:ext>
            </p:extLst>
          </p:nvPr>
        </p:nvGraphicFramePr>
        <p:xfrm>
          <a:off x="1600200" y="1600200"/>
          <a:ext cx="5791200" cy="386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6" imgW="4140245" imgH="3130518" progId="Excel.Sheet.12">
                  <p:embed/>
                </p:oleObj>
              </mc:Choice>
              <mc:Fallback>
                <p:oleObj name="Worksheet" r:id="rId6" imgW="4140245" imgH="31305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1600200"/>
                        <a:ext cx="5791200" cy="3860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3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135800" y="410837"/>
            <a:ext cx="5341200" cy="639763"/>
          </a:xfrm>
        </p:spPr>
        <p:txBody>
          <a:bodyPr/>
          <a:lstStyle/>
          <a:p>
            <a:r>
              <a:rPr lang="en-US" sz="2800" dirty="0" smtClean="0"/>
              <a:t>Average Homeowner Impact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/>
          </a:p>
        </p:txBody>
      </p:sp>
      <p:pic>
        <p:nvPicPr>
          <p:cNvPr id="7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8818"/>
            <a:ext cx="1072028" cy="10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438262"/>
            <a:ext cx="1876105" cy="1405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5" y="1425388"/>
            <a:ext cx="1912717" cy="1396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2252" y="2821744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Average Home Value $229,300</a:t>
            </a:r>
            <a:r>
              <a:rPr lang="en-US" sz="11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endParaRPr lang="en-U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601476"/>
            <a:ext cx="7772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	   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Current	        $</a:t>
            </a:r>
            <a:r>
              <a:rPr lang="en-US" sz="1400" dirty="0">
                <a:solidFill>
                  <a:schemeClr val="accent5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                    Proposal  $455k UOR                     Proposal </a:t>
            </a:r>
            <a:r>
              <a:rPr lang="en-US" sz="1400" smtClean="0">
                <a:solidFill>
                  <a:schemeClr val="accent5"/>
                </a:solidFill>
                <a:latin typeface="Cambria" panose="02040503050406030204" pitchFamily="18" charset="0"/>
              </a:rPr>
              <a:t>$750k 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UOR</a:t>
            </a:r>
          </a:p>
          <a:p>
            <a:r>
              <a:rPr lang="en-US" sz="1400" dirty="0">
                <a:solidFill>
                  <a:schemeClr val="accent5"/>
                </a:solidFill>
                <a:latin typeface="Cambria" panose="02040503050406030204" pitchFamily="18" charset="0"/>
              </a:rPr>
              <a:t>	</a:t>
            </a:r>
            <a:r>
              <a:rPr lang="en-US" sz="1400" u="sng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Millage Rate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  </a:t>
            </a:r>
            <a:r>
              <a:rPr lang="en-US" sz="1400" u="sng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Impact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	           </a:t>
            </a:r>
            <a:r>
              <a:rPr lang="en-US" sz="1400" u="sng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Millage Rate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    </a:t>
            </a:r>
            <a:r>
              <a:rPr lang="en-US" sz="1400" u="sng" dirty="0">
                <a:solidFill>
                  <a:schemeClr val="accent5"/>
                </a:solidFill>
                <a:latin typeface="Cambria" panose="02040503050406030204" pitchFamily="18" charset="0"/>
              </a:rPr>
              <a:t>Impac</a:t>
            </a:r>
            <a:r>
              <a:rPr lang="en-US" sz="1400" dirty="0">
                <a:solidFill>
                  <a:schemeClr val="accent5"/>
                </a:solidFill>
                <a:latin typeface="Cambria" panose="02040503050406030204" pitchFamily="18" charset="0"/>
              </a:rPr>
              <a:t>t     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          </a:t>
            </a:r>
            <a:r>
              <a:rPr lang="en-US" sz="1400" u="sng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</a:t>
            </a:r>
            <a:r>
              <a:rPr lang="en-US" sz="1400" u="sng" dirty="0">
                <a:solidFill>
                  <a:schemeClr val="accent5"/>
                </a:solidFill>
                <a:latin typeface="Cambria" panose="02040503050406030204" pitchFamily="18" charset="0"/>
              </a:rPr>
              <a:t>Millage </a:t>
            </a:r>
            <a:r>
              <a:rPr lang="en-US" sz="1400" u="sng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Rate</a:t>
            </a:r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         </a:t>
            </a:r>
            <a:r>
              <a:rPr lang="en-US" sz="1400" u="sng" dirty="0">
                <a:solidFill>
                  <a:schemeClr val="accent5"/>
                </a:solidFill>
                <a:latin typeface="Cambria" panose="02040503050406030204" pitchFamily="18" charset="0"/>
              </a:rPr>
              <a:t>Impact</a:t>
            </a:r>
          </a:p>
          <a:p>
            <a:r>
              <a:rPr lang="en-US" sz="1400" u="sng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County 	5.720 	   $496.04	            5.715	             $495.60                     5.680                 $492.57</a:t>
            </a:r>
          </a:p>
          <a:p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Fire	3.436               $315.15    	            3.430              $314.60                     3.374                $309.46</a:t>
            </a:r>
          </a:p>
          <a:p>
            <a:r>
              <a:rPr lang="en-US" sz="14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Parks Bond	0.744	     $68.24   	            0.609	                $56.22                        .609                   $55.86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Year Total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9.900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  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$879.43	            9.754             $866.42                     9.663               $857.89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                                -1.48%	                                  -2.45%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05050"/>
            <a:ext cx="1524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4358"/>
            <a:ext cx="1524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County M&amp;O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81100" y="973114"/>
            <a:ext cx="6128872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What Services Are Provided for $495.60?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/>
          </a:p>
        </p:txBody>
      </p:sp>
      <p:pic>
        <p:nvPicPr>
          <p:cNvPr id="7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995828" cy="10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6094" y="5585910"/>
            <a:ext cx="5867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094" y="5715000"/>
            <a:ext cx="7364506" cy="7853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70% of </a:t>
            </a: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County M&amp;O property taxes pays for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law enforcement and judicial services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400" baseline="0" dirty="0" smtClean="0">
                <a:latin typeface="Perpetua" pitchFamily="18" charset="0"/>
                <a:ea typeface="+mj-ea"/>
                <a:cs typeface="+mj-cs"/>
              </a:rPr>
              <a:t>Developing a plan to</a:t>
            </a: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 refinance the </a:t>
            </a:r>
            <a:r>
              <a:rPr lang="en-US" sz="2400" baseline="0" dirty="0" smtClean="0">
                <a:latin typeface="Perpetua" pitchFamily="18" charset="0"/>
                <a:ea typeface="+mj-ea"/>
                <a:cs typeface="+mj-cs"/>
              </a:rPr>
              <a:t>2007A RRDA Bonds in 2017 to a lower interest rate and reduce principle</a:t>
            </a: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 with use of reserves and sale of property</a:t>
            </a:r>
            <a:r>
              <a:rPr lang="en-US" sz="2400" baseline="0" dirty="0" smtClean="0">
                <a:latin typeface="Perpetua" pitchFamily="18" charset="0"/>
                <a:ea typeface="+mj-ea"/>
                <a:cs typeface="+mj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8852"/>
              </p:ext>
            </p:extLst>
          </p:nvPr>
        </p:nvGraphicFramePr>
        <p:xfrm>
          <a:off x="1524000" y="1434540"/>
          <a:ext cx="6235701" cy="4215915"/>
        </p:xfrm>
        <a:graphic>
          <a:graphicData uri="http://schemas.openxmlformats.org/drawingml/2006/table">
            <a:tbl>
              <a:tblPr/>
              <a:tblGrid>
                <a:gridCol w="2502527"/>
                <a:gridCol w="1040341"/>
                <a:gridCol w="900783"/>
                <a:gridCol w="980077"/>
                <a:gridCol w="811973"/>
              </a:tblGrid>
              <a:tr h="504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2017 BUDGET FOR GENERAL FUND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FUNDED BY PROP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% OF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TAX DOLLARS GO TO: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Admin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1,719,006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1,181,210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Administration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4,181,398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2,873,234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&amp; Human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208,927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143,564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756,849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520,066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&amp; Procurement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850,560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584,459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2,102,562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1,444,769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2,060,074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1,415,573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Judicial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14,766,398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10,146,682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$104.18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Enforcement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34,350,921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23,604,123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$242.36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249,287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171,296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RRDA Debt Service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1,101,651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756,996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Services &amp; Other Community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459,473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315,726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1,078,739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741,252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to Other Funds: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Senior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552,128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379,393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Parks and Recreation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822,855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565,422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264,796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181,954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Animal Shelter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462,851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318,047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Emergency Medical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1,474,488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1,013,190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30,922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Allocated Costs (WC, Utilities)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2,735,902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1,879,966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$19.30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70,243,865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48,267,843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6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712571"/>
              </p:ext>
            </p:extLst>
          </p:nvPr>
        </p:nvGraphicFramePr>
        <p:xfrm>
          <a:off x="1135800" y="1219199"/>
          <a:ext cx="75510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313131"/>
                </a:solidFill>
              </a:rPr>
              <a:t>VERSION 07.21.2016</a:t>
            </a: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3124201"/>
            <a:ext cx="2743200" cy="3581400"/>
          </a:xfrm>
        </p:spPr>
        <p:txBody>
          <a:bodyPr>
            <a:noAutofit/>
          </a:bodyPr>
          <a:lstStyle/>
          <a:p>
            <a:pPr algn="ctr"/>
            <a:r>
              <a:rPr lang="en-US" sz="1700" b="1" dirty="0" smtClean="0"/>
              <a:t>Step #1</a:t>
            </a:r>
          </a:p>
          <a:p>
            <a:pPr algn="ctr"/>
            <a:r>
              <a:rPr lang="en-US" sz="1700" dirty="0" smtClean="0"/>
              <a:t>Build a Zero-Based Budget for FY2017</a:t>
            </a:r>
          </a:p>
          <a:p>
            <a:pPr algn="ctr"/>
            <a:endParaRPr lang="en-US" sz="1700" dirty="0"/>
          </a:p>
          <a:p>
            <a:pPr algn="ctr"/>
            <a:r>
              <a:rPr lang="en-US" sz="1700" dirty="0" smtClean="0"/>
              <a:t>Departments Build Proposed Budgets Based on Current Needs</a:t>
            </a:r>
          </a:p>
          <a:p>
            <a:pPr algn="ctr"/>
            <a:endParaRPr lang="en-US" sz="1700" dirty="0"/>
          </a:p>
          <a:p>
            <a:pPr algn="ctr"/>
            <a:r>
              <a:rPr lang="en-US" sz="1700" dirty="0" smtClean="0"/>
              <a:t>Conduct Budget Review Meetings with the County Manager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390900" y="3124200"/>
            <a:ext cx="2743200" cy="373379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Step #2</a:t>
            </a:r>
          </a:p>
          <a:p>
            <a:pPr algn="ctr"/>
            <a:r>
              <a:rPr lang="en-US" sz="1700" dirty="0" smtClean="0"/>
              <a:t>Forecast All Non-Property Tax Revenues Available to Support ZBB Expenditures in FY2017</a:t>
            </a:r>
          </a:p>
          <a:p>
            <a:pPr algn="ctr"/>
            <a:endParaRPr lang="en-US" sz="1700" dirty="0"/>
          </a:p>
          <a:p>
            <a:pPr algn="ctr"/>
            <a:r>
              <a:rPr lang="en-US" sz="1700" dirty="0" smtClean="0"/>
              <a:t>Assess Current Run Rates, Incorporate Expected Changes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6172200" y="3124201"/>
            <a:ext cx="2743200" cy="3505199"/>
          </a:xfrm>
        </p:spPr>
        <p:txBody>
          <a:bodyPr>
            <a:normAutofit/>
          </a:bodyPr>
          <a:lstStyle/>
          <a:p>
            <a:pPr algn="ctr"/>
            <a:r>
              <a:rPr lang="en-US" sz="1700" b="1" dirty="0" smtClean="0"/>
              <a:t>Step #3</a:t>
            </a:r>
          </a:p>
          <a:p>
            <a:pPr algn="ctr"/>
            <a:r>
              <a:rPr lang="en-US" sz="1700" dirty="0" smtClean="0"/>
              <a:t>Calculate 2016 Millage Rate Using Latest Tax Digest</a:t>
            </a:r>
          </a:p>
          <a:p>
            <a:pPr algn="ctr"/>
            <a:endParaRPr lang="en-US" sz="1700" dirty="0"/>
          </a:p>
          <a:p>
            <a:pPr algn="ctr"/>
            <a:r>
              <a:rPr lang="en-US" sz="1700" dirty="0" smtClean="0"/>
              <a:t>ZBB Expenditures – Non Property Tax Revenues </a:t>
            </a:r>
            <a:r>
              <a:rPr lang="en-US" sz="1700" dirty="0"/>
              <a:t>= Property Taxes Necessary to Fund Budget</a:t>
            </a:r>
          </a:p>
          <a:p>
            <a:pPr algn="ctr"/>
            <a:endParaRPr lang="en-US" sz="1700" dirty="0" smtClean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807720" y="1600200"/>
            <a:ext cx="2468880" cy="1388225"/>
          </a:xfrm>
        </p:spPr>
      </p:pic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3" cstate="print"/>
          <a:stretch>
            <a:fillRect/>
          </a:stretch>
        </p:blipFill>
        <p:spPr>
          <a:xfrm>
            <a:off x="3627120" y="1600200"/>
            <a:ext cx="2468880" cy="1388225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4" cstate="print"/>
          <a:stretch>
            <a:fillRect/>
          </a:stretch>
        </p:blipFill>
        <p:spPr>
          <a:xfrm>
            <a:off x="6447445" y="1600200"/>
            <a:ext cx="2467955" cy="1388225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Steps To Calculating A Millage Rate</a:t>
            </a:r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>
            <a:off x="3124200" y="1898231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5943600" y="1898231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390900" y="3124201"/>
            <a:ext cx="0" cy="3505199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8400" y="3124201"/>
            <a:ext cx="0" cy="3505199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4114800"/>
            <a:ext cx="8229600" cy="22097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Step #1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Build a Zero-Based Budget for FY2017</a:t>
            </a:r>
          </a:p>
          <a:p>
            <a:pPr algn="ctr"/>
            <a:endParaRPr lang="en-US" sz="2400" dirty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5715000" cy="2971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Zero-Based Budget Expenditures (Work-in-Process)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87" y="1495472"/>
            <a:ext cx="6993226" cy="50097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919628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Zero-Based Budget Variance Explanations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614163"/>
            <a:ext cx="7848600" cy="37424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Services +$319k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Community Services +$235k 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(Agency being reinstated with zero impact to General Fund budget as a result of reductions in other operations)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Coroner +$66k 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(New vehicle for transports; more Indigent burials)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Judicial Services +822k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New positions and potential Death penalty case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Healthcare Costs +854k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Increased Medical and Drug claim cost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Increase in Pension Contributions +864k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There has been a change in both the mortality tables and the demographics 	of our plan that have led to increased required contributions to our plan.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919628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4267200"/>
            <a:ext cx="8610600" cy="2209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Step #2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200" dirty="0" smtClean="0"/>
              <a:t>Forecast All Non-Property Tax Revenues</a:t>
            </a:r>
            <a:endParaRPr lang="en-US" sz="3200" dirty="0"/>
          </a:p>
        </p:txBody>
      </p:sp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6477000" cy="28194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Revenue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Forecast for FY2017 (Work-in-Process)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914900"/>
            <a:ext cx="7924800" cy="1654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Explanations: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Non-Property Taxes: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i="0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Intangibles</a:t>
            </a:r>
            <a:r>
              <a:rPr kumimoji="0" lang="en-US" sz="1600" i="0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+$300K, Franchise Tax +$150K,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Reduction of Motor Vehicle +$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133K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TAVT 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-$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215K</a:t>
            </a:r>
            <a:endParaRPr kumimoji="0" lang="en-US" sz="1600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Charges for Services: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Commissions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Tax Collections +$</a:t>
            </a:r>
            <a:r>
              <a:rPr lang="en-US" sz="160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k, Landfill Use Fees +$120K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Fines &amp; Forfeitures: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Probate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Court +$65k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467600" cy="3390900"/>
          </a:xfrm>
          <a:prstGeom prst="rect">
            <a:avLst/>
          </a:prstGeom>
        </p:spPr>
      </p:pic>
      <p:pic>
        <p:nvPicPr>
          <p:cNvPr id="8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919628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647699" y="4114800"/>
            <a:ext cx="8305800" cy="23621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Step #3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Calculate 2016 Millage Rate Using                      </a:t>
            </a:r>
          </a:p>
          <a:p>
            <a:pPr algn="ctr"/>
            <a:r>
              <a:rPr lang="en-US" sz="3200" dirty="0" smtClean="0"/>
              <a:t>Latest Tax Digest</a:t>
            </a:r>
          </a:p>
        </p:txBody>
      </p:sp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2" cstate="print"/>
          <a:stretch>
            <a:fillRect/>
          </a:stretch>
        </p:blipFill>
        <p:spPr>
          <a:xfrm>
            <a:off x="1828800" y="685800"/>
            <a:ext cx="5943599" cy="31242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00952" y="3137123"/>
            <a:ext cx="8243048" cy="48005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M&amp;O Digest - Assessment Notices (Before Appeals)</a:t>
            </a:r>
          </a:p>
          <a:p>
            <a:r>
              <a:rPr lang="en-US" sz="1800" dirty="0" smtClean="0"/>
              <a:t>From $7.96 Billion to $8.50 Billion – 6.78% Increase</a:t>
            </a:r>
          </a:p>
          <a:p>
            <a:r>
              <a:rPr lang="en-US" sz="1800" dirty="0" smtClean="0"/>
              <a:t>Existing Properties = 3.10%</a:t>
            </a:r>
          </a:p>
          <a:p>
            <a:r>
              <a:rPr lang="en-US" sz="1800" dirty="0" smtClean="0"/>
              <a:t>Other Growth = 3.68%</a:t>
            </a:r>
          </a:p>
          <a:p>
            <a:endParaRPr lang="en-US" sz="1800" dirty="0"/>
          </a:p>
          <a:p>
            <a:r>
              <a:rPr lang="en-US" sz="1800" dirty="0" smtClean="0"/>
              <a:t>M&amp;O Digest – Updated End (to be submitted to the State)</a:t>
            </a:r>
          </a:p>
          <a:p>
            <a:r>
              <a:rPr lang="en-US" sz="1800" dirty="0" smtClean="0"/>
              <a:t>From $7.96 Billion to $8.49 Billion – 6.63% Increase</a:t>
            </a:r>
          </a:p>
          <a:p>
            <a:r>
              <a:rPr lang="en-US" sz="1800" dirty="0" smtClean="0"/>
              <a:t>Existing Properties = 3.07%</a:t>
            </a:r>
          </a:p>
          <a:p>
            <a:r>
              <a:rPr lang="en-US" sz="1800" dirty="0" smtClean="0"/>
              <a:t>Other Growth = 3.56%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Digest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00952" y="4572000"/>
            <a:ext cx="7893424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086600" cy="457200"/>
          </a:xfrm>
        </p:spPr>
        <p:txBody>
          <a:bodyPr/>
          <a:lstStyle/>
          <a:p>
            <a:r>
              <a:rPr lang="en-US" dirty="0" smtClean="0"/>
              <a:t>2016 Experienced Growth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VERSION 07.21.2016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01" y="1562100"/>
            <a:ext cx="1912200" cy="1395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561576"/>
            <a:ext cx="2094776" cy="1394024"/>
          </a:xfrm>
          <a:prstGeom prst="rect">
            <a:avLst/>
          </a:prstGeom>
        </p:spPr>
      </p:pic>
      <p:pic>
        <p:nvPicPr>
          <p:cNvPr id="15" name="Picture 24" descr="atlanta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6"/>
          <a:stretch>
            <a:fillRect/>
          </a:stretch>
        </p:blipFill>
        <p:spPr bwMode="auto">
          <a:xfrm>
            <a:off x="5147259" y="1561576"/>
            <a:ext cx="1644112" cy="139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22" descr="inalf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71" y="1561576"/>
            <a:ext cx="1858409" cy="13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2" descr="C:\Users\cddivine\AppData\Local\Microsoft\Windows\Temporary Internet Files\Content.Outlook\WNJJVQLJ\Giant_Logo_Transparent (3)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2" y="144239"/>
            <a:ext cx="1339808" cy="13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Financial 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erMedia.com Financial 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0CC162-325A-435D-968F-0FD3D5839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puzzle presentation</Template>
  <TotalTime>9701</TotalTime>
  <Words>915</Words>
  <Application>Microsoft Office PowerPoint</Application>
  <PresentationFormat>On-screen Show (4:3)</PresentationFormat>
  <Paragraphs>250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Segoe UI</vt:lpstr>
      <vt:lpstr>Century Gothic</vt:lpstr>
      <vt:lpstr>Arial</vt:lpstr>
      <vt:lpstr>Wingdings</vt:lpstr>
      <vt:lpstr>Cambria</vt:lpstr>
      <vt:lpstr>Perpetua</vt:lpstr>
      <vt:lpstr>Calibri</vt:lpstr>
      <vt:lpstr>PresenterMedia.com Financial Puzzle</vt:lpstr>
      <vt:lpstr>1_PresenterMedia.com Financial Puzzle</vt:lpstr>
      <vt:lpstr>Worksheet</vt:lpstr>
      <vt:lpstr>2016 Cherokee County Millage Rate</vt:lpstr>
      <vt:lpstr>Three Steps To Calculating A Millage Rate</vt:lpstr>
      <vt:lpstr>PowerPoint Presentation</vt:lpstr>
      <vt:lpstr>General Fund Expenditures</vt:lpstr>
      <vt:lpstr>General Fund Expenditures</vt:lpstr>
      <vt:lpstr>PowerPoint Presentation</vt:lpstr>
      <vt:lpstr>General Fund Revenue</vt:lpstr>
      <vt:lpstr>PowerPoint Presentation</vt:lpstr>
      <vt:lpstr>Tax Digest</vt:lpstr>
      <vt:lpstr>General Fund                     Calculating the Millage Rate –                Various Scenarios</vt:lpstr>
      <vt:lpstr>Fire Fund Expenditures</vt:lpstr>
      <vt:lpstr>Fire Fund Revenue</vt:lpstr>
      <vt:lpstr>Fire Fund                            Calculating the Millage Rate –                Various Scenarios</vt:lpstr>
      <vt:lpstr>Parks Bond Debt Service Calculating the Millage Rate</vt:lpstr>
      <vt:lpstr>Average Homeowner Impact</vt:lpstr>
      <vt:lpstr>Breakdown of County M&amp;O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Cherokee County Millage Rate</dc:title>
  <dc:creator>Janelle M. Funk</dc:creator>
  <cp:lastModifiedBy>Jerry Cooper</cp:lastModifiedBy>
  <cp:revision>428</cp:revision>
  <cp:lastPrinted>2016-07-21T13:18:39Z</cp:lastPrinted>
  <dcterms:created xsi:type="dcterms:W3CDTF">2014-05-20T18:19:50Z</dcterms:created>
  <dcterms:modified xsi:type="dcterms:W3CDTF">2016-07-21T13:20:24Z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TC018572799991</vt:lpwstr>
  </property>
</Properties>
</file>